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9" r:id="rId3"/>
    <p:sldId id="256" r:id="rId4"/>
    <p:sldId id="258" r:id="rId5"/>
    <p:sldId id="260" r:id="rId6"/>
    <p:sldId id="261" r:id="rId7"/>
    <p:sldId id="263" r:id="rId8"/>
    <p:sldId id="262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13"/>
  </p:normalViewPr>
  <p:slideViewPr>
    <p:cSldViewPr snapToGrid="0" snapToObjects="1" showGuides="1">
      <p:cViewPr varScale="1">
        <p:scale>
          <a:sx n="115" d="100"/>
          <a:sy n="115" d="100"/>
        </p:scale>
        <p:origin x="240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9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0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0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0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7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7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4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8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8D94C-BB4B-E442-8718-CF3C27487D3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F099C-18D8-8E48-902A-F53B32F26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97891" y="1237207"/>
            <a:ext cx="3880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Grazers/croppers</a:t>
            </a:r>
          </a:p>
          <a:p>
            <a:r>
              <a:rPr lang="en-US" i="1" dirty="0" smtClean="0"/>
              <a:t>Control cover of turf/algal mats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47426" y="182880"/>
            <a:ext cx="518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Grazing gradients: open science project</a:t>
            </a:r>
            <a:endParaRPr lang="en-US" sz="24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16" y="2860573"/>
            <a:ext cx="6413784" cy="19965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6" y="4852059"/>
            <a:ext cx="5896005" cy="2005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5" y="927107"/>
            <a:ext cx="6004926" cy="20698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4983" y="3293166"/>
            <a:ext cx="44270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 smtClean="0"/>
          </a:p>
          <a:p>
            <a:pPr algn="r"/>
            <a:r>
              <a:rPr lang="en-US" sz="2000" dirty="0" smtClean="0"/>
              <a:t>Scrapers/excavators/</a:t>
            </a:r>
            <a:r>
              <a:rPr lang="en-US" sz="2000" dirty="0" err="1" smtClean="0"/>
              <a:t>bioeroders</a:t>
            </a:r>
            <a:endParaRPr lang="en-US" sz="2000" dirty="0" smtClean="0"/>
          </a:p>
          <a:p>
            <a:pPr algn="r"/>
            <a:r>
              <a:rPr lang="en-US" i="1" dirty="0" err="1" smtClean="0"/>
              <a:t>Bioerosion</a:t>
            </a:r>
            <a:r>
              <a:rPr lang="en-US" i="1" dirty="0" smtClean="0"/>
              <a:t>: Remove turf + coral substrate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143431" y="5138861"/>
            <a:ext cx="3880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Browsers</a:t>
            </a:r>
          </a:p>
          <a:p>
            <a:r>
              <a:rPr lang="en-US" i="1" dirty="0" smtClean="0"/>
              <a:t>Macroalgal feeders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2567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01" y="1241213"/>
            <a:ext cx="8834219" cy="4793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53135" y="387274"/>
            <a:ext cx="828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Herbivore assemblage </a:t>
            </a:r>
            <a:r>
              <a:rPr lang="en-US" sz="2000" smtClean="0"/>
              <a:t>composition is influenced by natural </a:t>
            </a:r>
            <a:r>
              <a:rPr lang="en-US" sz="2000" dirty="0" smtClean="0"/>
              <a:t>and human drivers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439020" y="6433073"/>
            <a:ext cx="1752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Heenan</a:t>
            </a:r>
            <a:r>
              <a:rPr lang="en-US" sz="1600" dirty="0" smtClean="0"/>
              <a:t> et al. 2016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439020" y="2854712"/>
            <a:ext cx="17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Coral bleaching?</a:t>
            </a:r>
            <a:endParaRPr lang="en-US" dirty="0"/>
          </a:p>
        </p:txBody>
      </p:sp>
      <p:cxnSp>
        <p:nvCxnSpPr>
          <p:cNvPr id="8" name="Straight Arrow Connector 7"/>
          <p:cNvCxnSpPr>
            <a:stCxn id="2" idx="1"/>
          </p:cNvCxnSpPr>
          <p:nvPr/>
        </p:nvCxnSpPr>
        <p:spPr>
          <a:xfrm flipH="1" flipV="1">
            <a:off x="9790771" y="2720898"/>
            <a:ext cx="648249" cy="318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988896" y="3224044"/>
            <a:ext cx="604763" cy="19501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5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15" y="1382753"/>
            <a:ext cx="6750063" cy="4864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5814" y="567851"/>
            <a:ext cx="840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Herbivore </a:t>
            </a:r>
            <a:r>
              <a:rPr lang="en-US" sz="2400" dirty="0" err="1" smtClean="0"/>
              <a:t>bioerosion</a:t>
            </a:r>
            <a:r>
              <a:rPr lang="en-US" sz="2400" dirty="0" smtClean="0"/>
              <a:t> function disappears along a fishing gradient: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455971" y="648866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Bellwood et al. 2011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1120" y="2700170"/>
            <a:ext cx="4593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i="1" dirty="0" err="1" smtClean="0"/>
              <a:t>Scarid</a:t>
            </a:r>
            <a:r>
              <a:rPr lang="en-US" i="1" dirty="0" smtClean="0"/>
              <a:t> </a:t>
            </a:r>
            <a:r>
              <a:rPr lang="en-US" dirty="0" smtClean="0"/>
              <a:t>+ </a:t>
            </a:r>
            <a:r>
              <a:rPr lang="en-US" i="1" dirty="0" err="1" smtClean="0"/>
              <a:t>Chlorurus</a:t>
            </a:r>
            <a:r>
              <a:rPr lang="en-US" i="1" dirty="0" smtClean="0"/>
              <a:t> </a:t>
            </a:r>
            <a:r>
              <a:rPr lang="en-US" dirty="0" smtClean="0"/>
              <a:t>species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Grazer biomass at 18 Indo-pacific reefs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Biomass-weighted bite rates &amp; bite volumes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97267" y="4433522"/>
            <a:ext cx="2920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Accounts for effect of species compositional shifts within feeding groups BUT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945686" y="5356851"/>
            <a:ext cx="372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Contribution of other </a:t>
            </a:r>
            <a:r>
              <a:rPr lang="en-US" dirty="0" smtClean="0"/>
              <a:t>important herbivore </a:t>
            </a:r>
            <a:r>
              <a:rPr lang="en-US" smtClean="0"/>
              <a:t>species 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9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209" y="12845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 smtClean="0"/>
              <a:t>does </a:t>
            </a:r>
            <a:r>
              <a:rPr lang="en-US" sz="3600" dirty="0" smtClean="0"/>
              <a:t>grazing </a:t>
            </a:r>
            <a:r>
              <a:rPr lang="en-US" sz="3600" dirty="0" smtClean="0"/>
              <a:t>function change </a:t>
            </a:r>
            <a:r>
              <a:rPr lang="en-US" sz="3600" dirty="0" smtClean="0"/>
              <a:t>along fishing and habitat gradients?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4349" y="1454020"/>
            <a:ext cx="954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3 functions: Turf removal by grazers; </a:t>
            </a:r>
            <a:r>
              <a:rPr lang="en-US" dirty="0" err="1" smtClean="0"/>
              <a:t>bioerosion</a:t>
            </a:r>
            <a:r>
              <a:rPr lang="en-US" dirty="0" smtClean="0"/>
              <a:t> by scrapers; macroalgal consumption by browsers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85" y="2144358"/>
            <a:ext cx="4176433" cy="4713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4932" y="2202256"/>
            <a:ext cx="1977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Bleaching events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2" y="2602366"/>
            <a:ext cx="6460705" cy="39157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9646" y="2417700"/>
            <a:ext cx="154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Fishing effects</a:t>
            </a:r>
            <a:endParaRPr 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254349" y="6333484"/>
            <a:ext cx="213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McClanahan et al</a:t>
            </a:r>
            <a:r>
              <a:rPr lang="en-US" sz="1600" smtClean="0"/>
              <a:t>.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466295" y="3255595"/>
            <a:ext cx="1667305" cy="752526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2387" y="4301768"/>
            <a:ext cx="1551213" cy="147569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2744" y="720761"/>
            <a:ext cx="76814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requirements: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Herbivore biomass across reefs of varying fish biomass and benthic condition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Nick’s UVC data = Seychelles, Maldives, GBR, </a:t>
            </a:r>
            <a:r>
              <a:rPr lang="en-US" dirty="0" err="1" smtClean="0"/>
              <a:t>Chagos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Published bite rates for herbivore species/families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Several papers on </a:t>
            </a:r>
            <a:r>
              <a:rPr lang="en-US" dirty="0" smtClean="0"/>
              <a:t>this (</a:t>
            </a:r>
            <a:r>
              <a:rPr lang="en-US" dirty="0" err="1" smtClean="0"/>
              <a:t>Goatley</a:t>
            </a:r>
            <a:r>
              <a:rPr lang="en-US" dirty="0" smtClean="0"/>
              <a:t>, </a:t>
            </a:r>
            <a:r>
              <a:rPr lang="en-US" dirty="0" err="1" smtClean="0"/>
              <a:t>Bejarano</a:t>
            </a:r>
            <a:r>
              <a:rPr lang="en-US" dirty="0" smtClean="0"/>
              <a:t>, Bellwood, </a:t>
            </a:r>
            <a:r>
              <a:rPr lang="en-US" dirty="0" err="1" smtClean="0"/>
              <a:t>Marshell</a:t>
            </a:r>
            <a:r>
              <a:rPr lang="en-US" dirty="0" smtClean="0"/>
              <a:t>)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Confounding explanatory variables </a:t>
            </a:r>
            <a:r>
              <a:rPr lang="mr-IN" dirty="0" smtClean="0"/>
              <a:t>–</a:t>
            </a:r>
            <a:r>
              <a:rPr lang="en-US" dirty="0" smtClean="0"/>
              <a:t> depth, </a:t>
            </a:r>
            <a:r>
              <a:rPr lang="en-US" dirty="0" smtClean="0"/>
              <a:t>temperature, reef zone??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473005"/>
            <a:ext cx="68400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Collaborative project,</a:t>
            </a:r>
          </a:p>
          <a:p>
            <a:r>
              <a:rPr lang="en-US" sz="2800" dirty="0" smtClean="0"/>
              <a:t>working by open science principles (why?), </a:t>
            </a:r>
          </a:p>
          <a:p>
            <a:r>
              <a:rPr lang="en-US" sz="2800" dirty="0" smtClean="0"/>
              <a:t>and using INCREDIBLY USEFUL tools such as</a:t>
            </a:r>
            <a:r>
              <a:rPr lang="mr-IN" sz="2800" dirty="0" smtClean="0"/>
              <a:t>…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73337" y="3859187"/>
            <a:ext cx="5991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If, grazing function = UVC biomass * bite rate, summed across species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001997" y="4458237"/>
            <a:ext cx="72464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Grazing function ~ habitat + fishable biomass + temperature + depth</a:t>
            </a:r>
            <a:r>
              <a:rPr lang="mr-IN" b="1" dirty="0" smtClean="0"/>
              <a:t>…</a:t>
            </a:r>
            <a:r>
              <a:rPr lang="en-US" b="1" dirty="0" smtClean="0"/>
              <a:t>.+??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420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4114" y="1164287"/>
            <a:ext cx="3001271" cy="3721965"/>
            <a:chOff x="274114" y="1164287"/>
            <a:chExt cx="3001271" cy="3721965"/>
          </a:xfrm>
        </p:grpSpPr>
        <p:sp>
          <p:nvSpPr>
            <p:cNvPr id="5" name="TextBox 4"/>
            <p:cNvSpPr txBox="1"/>
            <p:nvPr/>
          </p:nvSpPr>
          <p:spPr>
            <a:xfrm>
              <a:off x="274114" y="4239921"/>
              <a:ext cx="2553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MT" charset="0"/>
                  <a:ea typeface="Gill Sans MT" charset="0"/>
                  <a:cs typeface="Gill Sans MT" charset="0"/>
                </a:rPr>
                <a:t>Open access</a:t>
              </a:r>
              <a:endParaRPr lang="en-US" sz="3600" dirty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74114" y="1164287"/>
              <a:ext cx="3001271" cy="2184148"/>
              <a:chOff x="274114" y="1164287"/>
              <a:chExt cx="3001271" cy="218414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74114" y="2702104"/>
                <a:ext cx="30012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latin typeface="Gill Sans MT" charset="0"/>
                    <a:ea typeface="Gill Sans MT" charset="0"/>
                    <a:cs typeface="Gill Sans MT" charset="0"/>
                  </a:rPr>
                  <a:t>Reproducibility</a:t>
                </a:r>
                <a:endParaRPr lang="en-US" sz="3600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74114" y="1164287"/>
                <a:ext cx="21595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latin typeface="Gill Sans MT" charset="0"/>
                    <a:ea typeface="Gill Sans MT" charset="0"/>
                    <a:cs typeface="Gill Sans MT" charset="0"/>
                  </a:rPr>
                  <a:t>Open data</a:t>
                </a:r>
                <a:endParaRPr lang="en-US" sz="3600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274114" y="3424846"/>
            <a:ext cx="1102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Robust + efficient research between collaborators: version control (</a:t>
            </a:r>
            <a:r>
              <a:rPr lang="en-US" dirty="0" err="1" smtClean="0"/>
              <a:t>Github</a:t>
            </a:r>
            <a:r>
              <a:rPr lang="en-US" dirty="0" smtClean="0"/>
              <a:t>), reproducible documents (</a:t>
            </a:r>
            <a:r>
              <a:rPr lang="en-US" dirty="0" err="1" smtClean="0"/>
              <a:t>Rmarkdown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4114" y="4962663"/>
            <a:ext cx="104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Bigger academic + societal impact, potential for </a:t>
            </a:r>
            <a:r>
              <a:rPr lang="en-US" smtClean="0"/>
              <a:t>uptake by researchers</a:t>
            </a:r>
            <a:r>
              <a:rPr lang="en-US"/>
              <a:t> </a:t>
            </a:r>
            <a:r>
              <a:rPr lang="en-US" smtClean="0"/>
              <a:t>&amp; </a:t>
            </a:r>
            <a:r>
              <a:rPr lang="en-US" dirty="0" smtClean="0"/>
              <a:t>policymakers in developing countries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4114" y="1887029"/>
            <a:ext cx="620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Faster research, better research, more ideas, </a:t>
            </a:r>
            <a:r>
              <a:rPr lang="en-US" smtClean="0"/>
              <a:t>more collaboration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73303" y="4325255"/>
            <a:ext cx="12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‘future you’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647303" y="3785255"/>
            <a:ext cx="252000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86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2" y="125650"/>
            <a:ext cx="9611438" cy="41949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74131" y="125650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Github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99119" y="4320592"/>
            <a:ext cx="35500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loss of data or scripts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shows progress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can track issues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fully reproducible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Easy to collaborate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10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5755" y="5698471"/>
            <a:ext cx="2104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R-markdown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2" y="125650"/>
            <a:ext cx="9611438" cy="4194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99119" y="4320592"/>
            <a:ext cx="39928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Reproducible reports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Lets your analysis evolve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Collaborative potential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Divide &amp; conquer (science)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223" y="2223121"/>
            <a:ext cx="7636504" cy="45635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818" y="5667693"/>
            <a:ext cx="2376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R-markdown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2155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-242888"/>
            <a:ext cx="10515600" cy="1325563"/>
          </a:xfrm>
        </p:spPr>
        <p:txBody>
          <a:bodyPr/>
          <a:lstStyle/>
          <a:p>
            <a:r>
              <a:rPr lang="en-US" dirty="0" smtClean="0"/>
              <a:t>Timeline*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408" y="781844"/>
            <a:ext cx="10515600" cy="4351338"/>
          </a:xfrm>
        </p:spPr>
        <p:txBody>
          <a:bodyPr>
            <a:noAutofit/>
          </a:bodyPr>
          <a:lstStyle/>
          <a:p>
            <a:r>
              <a:rPr lang="en-US" sz="1800" dirty="0" smtClean="0"/>
              <a:t>May:</a:t>
            </a:r>
          </a:p>
          <a:p>
            <a:pPr lvl="1"/>
            <a:r>
              <a:rPr lang="en-US" sz="1600" dirty="0" smtClean="0"/>
              <a:t>Learning OS tools - version control, </a:t>
            </a:r>
            <a:r>
              <a:rPr lang="en-US" sz="1600" dirty="0" err="1" smtClean="0"/>
              <a:t>Rmarkdown</a:t>
            </a:r>
            <a:endParaRPr lang="en-US" sz="1600" dirty="0"/>
          </a:p>
          <a:p>
            <a:pPr lvl="1"/>
            <a:r>
              <a:rPr lang="en-US" sz="1600" dirty="0" smtClean="0"/>
              <a:t>Cleaning + discussing UVC data</a:t>
            </a:r>
          </a:p>
          <a:p>
            <a:pPr lvl="1"/>
            <a:r>
              <a:rPr lang="en-US" sz="1600" dirty="0" smtClean="0"/>
              <a:t>Lit review to </a:t>
            </a:r>
            <a:r>
              <a:rPr lang="en-US" sz="1600" smtClean="0"/>
              <a:t>extract </a:t>
            </a:r>
            <a:r>
              <a:rPr lang="en-US" sz="1600" smtClean="0"/>
              <a:t>bite </a:t>
            </a:r>
            <a:r>
              <a:rPr lang="en-US" sz="1600" dirty="0" smtClean="0"/>
              <a:t>rate estimates</a:t>
            </a:r>
          </a:p>
          <a:p>
            <a:r>
              <a:rPr lang="en-US" sz="1800" dirty="0" smtClean="0"/>
              <a:t>June:</a:t>
            </a:r>
          </a:p>
          <a:p>
            <a:pPr lvl="1"/>
            <a:r>
              <a:rPr lang="en-US" sz="1600" dirty="0" smtClean="0"/>
              <a:t>Data exploration + analysis</a:t>
            </a:r>
          </a:p>
          <a:p>
            <a:pPr lvl="1"/>
            <a:r>
              <a:rPr lang="en-US" sz="1600" dirty="0" smtClean="0"/>
              <a:t>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R-markdown report (methods, exploratory results)</a:t>
            </a:r>
          </a:p>
          <a:p>
            <a:pPr lvl="1"/>
            <a:r>
              <a:rPr lang="en-US" sz="1600" dirty="0" smtClean="0"/>
              <a:t>Present idea to group/David </a:t>
            </a:r>
            <a:r>
              <a:rPr lang="en-US" sz="1600" dirty="0" err="1" smtClean="0"/>
              <a:t>Mouillot</a:t>
            </a:r>
            <a:r>
              <a:rPr lang="en-US" sz="1600" dirty="0"/>
              <a:t>?</a:t>
            </a:r>
            <a:endParaRPr lang="en-US" sz="1600" dirty="0" smtClean="0"/>
          </a:p>
          <a:p>
            <a:r>
              <a:rPr lang="en-US" sz="1800" dirty="0" smtClean="0"/>
              <a:t>July:</a:t>
            </a:r>
          </a:p>
          <a:p>
            <a:pPr lvl="1"/>
            <a:r>
              <a:rPr lang="en-US" sz="1600" dirty="0" smtClean="0"/>
              <a:t>Honing results, figures, statistics</a:t>
            </a:r>
          </a:p>
          <a:p>
            <a:pPr lvl="1"/>
            <a:r>
              <a:rPr lang="en-US" sz="1600" dirty="0" smtClean="0"/>
              <a:t>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R-markdown report (methods first draft)</a:t>
            </a:r>
          </a:p>
          <a:p>
            <a:r>
              <a:rPr lang="en-US" sz="1800" dirty="0" smtClean="0"/>
              <a:t>Aug:</a:t>
            </a:r>
          </a:p>
          <a:p>
            <a:pPr lvl="1"/>
            <a:r>
              <a:rPr lang="en-US" sz="1600" dirty="0" smtClean="0"/>
              <a:t>Final figures + results</a:t>
            </a:r>
          </a:p>
          <a:p>
            <a:pPr lvl="1"/>
            <a:r>
              <a:rPr lang="en-US" sz="1600" dirty="0" smtClean="0"/>
              <a:t>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R-markdown report (methods, results, figures, tables)</a:t>
            </a:r>
          </a:p>
          <a:p>
            <a:pPr lvl="1"/>
            <a:r>
              <a:rPr lang="en-US" sz="1600" dirty="0" smtClean="0"/>
              <a:t>Drafting introduction, discussion</a:t>
            </a:r>
          </a:p>
          <a:p>
            <a:r>
              <a:rPr lang="en-US" sz="1800" dirty="0" smtClean="0"/>
              <a:t>Sept:</a:t>
            </a:r>
          </a:p>
          <a:p>
            <a:pPr lvl="1"/>
            <a:r>
              <a:rPr lang="en-US" sz="1600" dirty="0" smtClean="0"/>
              <a:t>Present to lab group.</a:t>
            </a:r>
          </a:p>
          <a:p>
            <a:pPr lvl="1"/>
            <a:r>
              <a:rPr lang="en-US" sz="1600" dirty="0" smtClean="0"/>
              <a:t>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R-markdown report as Final version (converted to Word doc for Nick</a:t>
            </a:r>
            <a:r>
              <a:rPr lang="mr-IN" sz="1600" dirty="0" smtClean="0"/>
              <a:t>…</a:t>
            </a:r>
            <a:r>
              <a:rPr lang="en-US" sz="1600" dirty="0" smtClean="0"/>
              <a:t>.) </a:t>
            </a:r>
          </a:p>
          <a:p>
            <a:pPr lvl="1"/>
            <a:r>
              <a:rPr lang="en-US" sz="1600" dirty="0" smtClean="0"/>
              <a:t>Submit to an open access journal!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826230" y="1928812"/>
            <a:ext cx="467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*Obviously good idea to have discussion about roles here, re: lit. reviews, data cleaning, statistics, writing</a:t>
            </a:r>
            <a:r>
              <a:rPr lang="mr-IN" dirty="0" smtClean="0"/>
              <a:t>…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9525" y="34290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**Also aware that people have field work, conferences, holidays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88605" y="189571"/>
            <a:ext cx="19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Weekly meetings?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125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466</Words>
  <Application>Microsoft Macintosh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Gill Sans MT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How does grazing function change along fishing and habitat gradients?</vt:lpstr>
      <vt:lpstr>PowerPoint Presentation</vt:lpstr>
      <vt:lpstr>PowerPoint Presentation</vt:lpstr>
      <vt:lpstr>PowerPoint Presentation</vt:lpstr>
      <vt:lpstr>PowerPoint Presentation</vt:lpstr>
      <vt:lpstr>Timeline*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Robinson</dc:creator>
  <cp:lastModifiedBy>James Robinson</cp:lastModifiedBy>
  <cp:revision>24</cp:revision>
  <dcterms:created xsi:type="dcterms:W3CDTF">2018-04-24T13:04:34Z</dcterms:created>
  <dcterms:modified xsi:type="dcterms:W3CDTF">2018-04-25T09:37:00Z</dcterms:modified>
</cp:coreProperties>
</file>